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8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79" r:id="rId3"/>
    <p:sldId id="278" r:id="rId4"/>
    <p:sldId id="257" r:id="rId5"/>
    <p:sldId id="268" r:id="rId6"/>
    <p:sldId id="275" r:id="rId7"/>
    <p:sldId id="277" r:id="rId8"/>
    <p:sldId id="271" r:id="rId9"/>
    <p:sldId id="264" r:id="rId10"/>
    <p:sldId id="267" r:id="rId11"/>
    <p:sldId id="280" r:id="rId12"/>
    <p:sldId id="263" r:id="rId13"/>
    <p:sldId id="273" r:id="rId14"/>
  </p:sldIdLst>
  <p:sldSz cx="9906000" cy="6858000" type="A4"/>
  <p:notesSz cx="9906000" cy="6858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6" autoAdjust="0"/>
    <p:restoredTop sz="94643"/>
  </p:normalViewPr>
  <p:slideViewPr>
    <p:cSldViewPr>
      <p:cViewPr varScale="1">
        <p:scale>
          <a:sx n="154" d="100"/>
          <a:sy n="154" d="100"/>
        </p:scale>
        <p:origin x="1662" y="1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42950" y="2125980"/>
            <a:ext cx="84201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85900" y="3840480"/>
            <a:ext cx="69342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10/22/2020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5E574E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1">
                <a:solidFill>
                  <a:srgbClr val="0066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10/22/2020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5E574E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1">
                <a:solidFill>
                  <a:srgbClr val="0066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9530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01590" y="1577340"/>
            <a:ext cx="430911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10/22/2020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5E574E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1">
                <a:solidFill>
                  <a:srgbClr val="0066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10/22/2020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5E574E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10/22/2020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5E574E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76084F-B1CB-44F8-AF6A-C82A8C3D48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93" r="27348"/>
          <a:stretch/>
        </p:blipFill>
        <p:spPr>
          <a:xfrm>
            <a:off x="7543800" y="0"/>
            <a:ext cx="2362199" cy="2565567"/>
          </a:xfrm>
          <a:prstGeom prst="rect">
            <a:avLst/>
          </a:prstGeom>
        </p:spPr>
      </p:pic>
      <p:sp>
        <p:nvSpPr>
          <p:cNvPr id="9" name="bg object 17">
            <a:extLst>
              <a:ext uri="{FF2B5EF4-FFF2-40B4-BE49-F238E27FC236}">
                <a16:creationId xmlns:a16="http://schemas.microsoft.com/office/drawing/2014/main" id="{B6719B8E-7B40-4B7D-A89C-9898DD1C429C}"/>
              </a:ext>
            </a:extLst>
          </p:cNvPr>
          <p:cNvSpPr/>
          <p:nvPr userDrawn="1"/>
        </p:nvSpPr>
        <p:spPr>
          <a:xfrm>
            <a:off x="5308568" y="5931408"/>
            <a:ext cx="1351788" cy="9265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22A056-5F2C-4BD0-89AA-2F792B4AAA6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979" y="6114478"/>
            <a:ext cx="1351789" cy="62260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g object 17"/>
          <p:cNvSpPr/>
          <p:nvPr userDrawn="1"/>
        </p:nvSpPr>
        <p:spPr>
          <a:xfrm>
            <a:off x="5308568" y="5931408"/>
            <a:ext cx="1351788" cy="926591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3540" y="352996"/>
            <a:ext cx="9138919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1">
                <a:solidFill>
                  <a:srgbClr val="00669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98450" y="1335087"/>
            <a:ext cx="9318625" cy="4432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368040" y="6377940"/>
            <a:ext cx="31699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95300" y="6377940"/>
            <a:ext cx="22783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10/22/2020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678733" y="6595426"/>
            <a:ext cx="175895" cy="2247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5E574E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9A466E-3EC7-428D-BA99-A9EAD2654E3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979" y="6114478"/>
            <a:ext cx="1351789" cy="6226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A0ACF12-D744-4A24-B830-CA9F62D263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93" r="27348"/>
          <a:stretch/>
        </p:blipFill>
        <p:spPr>
          <a:xfrm>
            <a:off x="7543800" y="0"/>
            <a:ext cx="2362199" cy="256556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2A5630-8EBA-284A-94D5-73B418CFDB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38392"/>
            <a:ext cx="9906000" cy="311960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295400"/>
            <a:ext cx="9173210" cy="22416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4800" spc="-5" dirty="0">
                <a:latin typeface="Arial"/>
                <a:cs typeface="Arial"/>
              </a:rPr>
              <a:t>Assignment </a:t>
            </a:r>
            <a:r>
              <a:rPr lang="en-US" altLang="zh-TW" sz="4800" spc="-5" dirty="0">
                <a:latin typeface="Arial"/>
                <a:cs typeface="Arial"/>
              </a:rPr>
              <a:t>2</a:t>
            </a:r>
            <a:r>
              <a:rPr sz="4800" spc="-5" dirty="0">
                <a:latin typeface="Arial"/>
                <a:cs typeface="Arial"/>
              </a:rPr>
              <a:t> </a:t>
            </a:r>
            <a:endParaRPr lang="en-US" sz="4800" spc="-5" dirty="0">
              <a:latin typeface="Arial"/>
              <a:cs typeface="Arial"/>
            </a:endParaRPr>
          </a:p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lang="en-US" sz="4800" spc="-5" dirty="0">
                <a:latin typeface="Arial"/>
                <a:cs typeface="Arial"/>
              </a:rPr>
              <a:t>COVID-19 30-day Mortality Prediction</a:t>
            </a:r>
            <a:endParaRPr sz="4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3540" y="352996"/>
            <a:ext cx="7846060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altLang="zh-TW" spc="-5" dirty="0"/>
              <a:t>Grading</a:t>
            </a:r>
            <a:r>
              <a:rPr lang="en-US" altLang="zh-TW" spc="-65" dirty="0"/>
              <a:t> </a:t>
            </a:r>
            <a:r>
              <a:rPr lang="en-US" altLang="zh-TW" spc="-5" dirty="0"/>
              <a:t>Policy</a:t>
            </a:r>
            <a:r>
              <a:rPr lang="en-US" altLang="zh-TW" spc="-10" dirty="0"/>
              <a:t> of </a:t>
            </a:r>
            <a:r>
              <a:rPr lang="en-US" spc="-10" dirty="0"/>
              <a:t>Model</a:t>
            </a:r>
            <a:r>
              <a:rPr lang="zh-TW" altLang="en-US" spc="-10" dirty="0"/>
              <a:t> </a:t>
            </a:r>
            <a:r>
              <a:rPr lang="en-US" altLang="zh-TW" spc="-10" dirty="0"/>
              <a:t>(70%)</a:t>
            </a:r>
            <a:endParaRPr spc="-5" dirty="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60743" y="1219200"/>
            <a:ext cx="9217660" cy="5938164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355600" indent="-342900">
              <a:spcBef>
                <a:spcPts val="7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3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our testing data, missing data will be imputed by median for numeric features (e.g., vital signs, laboratory values) and by most frequent value for categorical features (e.g., </a:t>
            </a:r>
            <a:r>
              <a:rPr lang="en-US" altLang="zh-TW" sz="32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pmhx_xxx</a:t>
            </a:r>
            <a:r>
              <a:rPr lang="en-US" altLang="zh-TW" sz="3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pPr marL="355600" indent="-342900">
              <a:spcBef>
                <a:spcPts val="7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3200" b="1" dirty="0">
                <a:solidFill>
                  <a:schemeClr val="accent1">
                    <a:lumMod val="50000"/>
                  </a:schemeClr>
                </a:solidFill>
                <a:latin typeface="Arial"/>
                <a:cs typeface="Arial"/>
              </a:rPr>
              <a:t>We have </a:t>
            </a:r>
            <a:r>
              <a:rPr lang="en-US" altLang="zh-TW" sz="3200" b="1" dirty="0">
                <a:solidFill>
                  <a:srgbClr val="002060"/>
                </a:solidFill>
                <a:latin typeface="Arial"/>
                <a:cs typeface="Arial"/>
              </a:rPr>
              <a:t>612</a:t>
            </a:r>
            <a:r>
              <a:rPr lang="en-US" altLang="zh-TW" sz="3200" b="1" dirty="0">
                <a:solidFill>
                  <a:schemeClr val="tx2">
                    <a:lumMod val="75000"/>
                  </a:schemeClr>
                </a:solidFill>
              </a:rPr>
              <a:t> patients in the </a:t>
            </a:r>
            <a:r>
              <a:rPr lang="en-US" altLang="zh-TW" sz="32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  <a:r>
              <a:rPr lang="en-US" altLang="zh-TW" sz="3200" b="1" dirty="0">
                <a:solidFill>
                  <a:schemeClr val="tx2">
                    <a:lumMod val="75000"/>
                  </a:schemeClr>
                </a:solidFill>
              </a:rPr>
              <a:t> dataset to evaluate your model</a:t>
            </a:r>
            <a:endParaRPr lang="en-US" altLang="zh-TW" sz="3200" b="1" dirty="0">
              <a:solidFill>
                <a:schemeClr val="accent1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3200" b="1" dirty="0">
                <a:solidFill>
                  <a:schemeClr val="accent1">
                    <a:lumMod val="50000"/>
                  </a:schemeClr>
                </a:solidFill>
                <a:latin typeface="Arial"/>
                <a:cs typeface="Arial"/>
              </a:rPr>
              <a:t>We will use precision</a:t>
            </a:r>
            <a:r>
              <a:rPr lang="zh-TW" altLang="en-US" sz="3200" b="1" dirty="0">
                <a:solidFill>
                  <a:schemeClr val="accent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US" altLang="zh-TW" sz="3200" b="1" dirty="0">
                <a:solidFill>
                  <a:schemeClr val="accent1">
                    <a:lumMod val="50000"/>
                  </a:schemeClr>
                </a:solidFill>
                <a:latin typeface="Arial"/>
                <a:cs typeface="Arial"/>
              </a:rPr>
              <a:t>and recall to measure your performance</a:t>
            </a:r>
          </a:p>
          <a:p>
            <a:pPr marL="355600" indent="-342900">
              <a:lnSpc>
                <a:spcPct val="100000"/>
              </a:lnSpc>
              <a:spcBef>
                <a:spcPts val="7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endParaRPr lang="en-US" altLang="zh-TW" sz="3200" b="1" dirty="0">
              <a:solidFill>
                <a:schemeClr val="accent1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7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endParaRPr lang="en-US" altLang="zh-TW" sz="3200" b="1" dirty="0">
              <a:solidFill>
                <a:schemeClr val="accent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2181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C5CD2-31DE-4520-B950-596FB9678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40" y="352996"/>
            <a:ext cx="9138919" cy="615553"/>
          </a:xfrm>
        </p:spPr>
        <p:txBody>
          <a:bodyPr/>
          <a:lstStyle/>
          <a:p>
            <a:r>
              <a:rPr lang="en-US" altLang="zh-TW" dirty="0">
                <a:solidFill>
                  <a:schemeClr val="accent1">
                    <a:lumMod val="50000"/>
                  </a:schemeClr>
                </a:solidFill>
              </a:rPr>
              <a:t>Precision</a:t>
            </a:r>
            <a:r>
              <a:rPr lang="zh-TW" altLang="en-US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TW" dirty="0">
                <a:solidFill>
                  <a:schemeClr val="accent1">
                    <a:lumMod val="50000"/>
                  </a:schemeClr>
                </a:solidFill>
              </a:rPr>
              <a:t>and Recall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90B8BC-7DA2-4099-9FC5-6438A7FF7209}"/>
              </a:ext>
            </a:extLst>
          </p:cNvPr>
          <p:cNvSpPr/>
          <p:nvPr/>
        </p:nvSpPr>
        <p:spPr>
          <a:xfrm>
            <a:off x="1447800" y="2362200"/>
            <a:ext cx="8382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52AF60-AC0C-478D-B81D-4C307200E6B6}"/>
              </a:ext>
            </a:extLst>
          </p:cNvPr>
          <p:cNvSpPr/>
          <p:nvPr/>
        </p:nvSpPr>
        <p:spPr>
          <a:xfrm>
            <a:off x="2286000" y="2362200"/>
            <a:ext cx="8382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4BE88D-5327-441C-85E9-5FB4D8C0FC42}"/>
              </a:ext>
            </a:extLst>
          </p:cNvPr>
          <p:cNvSpPr/>
          <p:nvPr/>
        </p:nvSpPr>
        <p:spPr>
          <a:xfrm>
            <a:off x="2286000" y="3200400"/>
            <a:ext cx="8382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07D7E0-E58B-4C9F-A8A3-F0B10CE3178B}"/>
              </a:ext>
            </a:extLst>
          </p:cNvPr>
          <p:cNvSpPr/>
          <p:nvPr/>
        </p:nvSpPr>
        <p:spPr>
          <a:xfrm>
            <a:off x="1447800" y="3200400"/>
            <a:ext cx="8382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8C6676-1F5C-4044-A33C-29152F5B638D}"/>
              </a:ext>
            </a:extLst>
          </p:cNvPr>
          <p:cNvSpPr txBox="1"/>
          <p:nvPr/>
        </p:nvSpPr>
        <p:spPr>
          <a:xfrm rot="16200000">
            <a:off x="390996" y="3015733"/>
            <a:ext cx="114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1D56EA-FEDE-400A-A48C-D0226032E93E}"/>
              </a:ext>
            </a:extLst>
          </p:cNvPr>
          <p:cNvSpPr txBox="1"/>
          <p:nvPr/>
        </p:nvSpPr>
        <p:spPr>
          <a:xfrm>
            <a:off x="1573561" y="1747993"/>
            <a:ext cx="1424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 truth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601300-69BB-4D33-A9D7-5AD758B312F5}"/>
              </a:ext>
            </a:extLst>
          </p:cNvPr>
          <p:cNvSpPr txBox="1"/>
          <p:nvPr/>
        </p:nvSpPr>
        <p:spPr>
          <a:xfrm>
            <a:off x="1721668" y="204662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AABE4F-0284-4200-A9ED-D09C7A2AE7B6}"/>
              </a:ext>
            </a:extLst>
          </p:cNvPr>
          <p:cNvSpPr txBox="1"/>
          <p:nvPr/>
        </p:nvSpPr>
        <p:spPr>
          <a:xfrm>
            <a:off x="2590800" y="2046629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CCDF83-29CA-4162-85DB-BAE0283FA3DB}"/>
              </a:ext>
            </a:extLst>
          </p:cNvPr>
          <p:cNvSpPr txBox="1"/>
          <p:nvPr/>
        </p:nvSpPr>
        <p:spPr>
          <a:xfrm>
            <a:off x="1143000" y="262363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39EF05-EA9F-4996-866B-D5F38ECC94F9}"/>
              </a:ext>
            </a:extLst>
          </p:cNvPr>
          <p:cNvSpPr txBox="1"/>
          <p:nvPr/>
        </p:nvSpPr>
        <p:spPr>
          <a:xfrm>
            <a:off x="1164558" y="3440668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A35166-B19F-49F6-97AC-36FCC6A60A40}"/>
              </a:ext>
            </a:extLst>
          </p:cNvPr>
          <p:cNvSpPr txBox="1"/>
          <p:nvPr/>
        </p:nvSpPr>
        <p:spPr>
          <a:xfrm>
            <a:off x="777255" y="4588013"/>
            <a:ext cx="32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fraction of the predicted positive are actually positive?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0B4892C-9BEA-4519-A6C3-00DB0341474B}"/>
              </a:ext>
            </a:extLst>
          </p:cNvPr>
          <p:cNvSpPr/>
          <p:nvPr/>
        </p:nvSpPr>
        <p:spPr>
          <a:xfrm>
            <a:off x="6490116" y="2362200"/>
            <a:ext cx="8382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C55597-B060-4CB7-90B1-5EEA5451599F}"/>
              </a:ext>
            </a:extLst>
          </p:cNvPr>
          <p:cNvSpPr/>
          <p:nvPr/>
        </p:nvSpPr>
        <p:spPr>
          <a:xfrm>
            <a:off x="7328316" y="2362200"/>
            <a:ext cx="8382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EF311C8-EC60-46F6-B794-87675A0919B2}"/>
              </a:ext>
            </a:extLst>
          </p:cNvPr>
          <p:cNvSpPr/>
          <p:nvPr/>
        </p:nvSpPr>
        <p:spPr>
          <a:xfrm>
            <a:off x="7328316" y="3200400"/>
            <a:ext cx="8382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5AD5F27-57E9-4135-93ED-DFE6AE804F48}"/>
              </a:ext>
            </a:extLst>
          </p:cNvPr>
          <p:cNvSpPr/>
          <p:nvPr/>
        </p:nvSpPr>
        <p:spPr>
          <a:xfrm>
            <a:off x="6490116" y="3200400"/>
            <a:ext cx="838200" cy="83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723E561-7367-43D3-95D5-53C01A0476C9}"/>
              </a:ext>
            </a:extLst>
          </p:cNvPr>
          <p:cNvSpPr txBox="1"/>
          <p:nvPr/>
        </p:nvSpPr>
        <p:spPr>
          <a:xfrm rot="16200000">
            <a:off x="5433312" y="3015733"/>
            <a:ext cx="1141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Prediction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0E03571-FF8D-412C-BABD-FED0B7EBA448}"/>
              </a:ext>
            </a:extLst>
          </p:cNvPr>
          <p:cNvSpPr txBox="1"/>
          <p:nvPr/>
        </p:nvSpPr>
        <p:spPr>
          <a:xfrm>
            <a:off x="6615877" y="1747993"/>
            <a:ext cx="1424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Ground truth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AFBF23-6FC5-46B5-BB79-7FF85B3AD58F}"/>
              </a:ext>
            </a:extLst>
          </p:cNvPr>
          <p:cNvSpPr txBox="1"/>
          <p:nvPr/>
        </p:nvSpPr>
        <p:spPr>
          <a:xfrm>
            <a:off x="6763984" y="204662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34F1F82-8405-44BC-9121-CCBEF3F839E3}"/>
              </a:ext>
            </a:extLst>
          </p:cNvPr>
          <p:cNvSpPr txBox="1"/>
          <p:nvPr/>
        </p:nvSpPr>
        <p:spPr>
          <a:xfrm>
            <a:off x="7633116" y="2046629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F8C9E4C-71C5-495F-B858-EB023DA4FF56}"/>
              </a:ext>
            </a:extLst>
          </p:cNvPr>
          <p:cNvSpPr txBox="1"/>
          <p:nvPr/>
        </p:nvSpPr>
        <p:spPr>
          <a:xfrm>
            <a:off x="6185316" y="262363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CA2917-FC25-45A5-9F1D-9B1F4DC63361}"/>
              </a:ext>
            </a:extLst>
          </p:cNvPr>
          <p:cNvSpPr txBox="1"/>
          <p:nvPr/>
        </p:nvSpPr>
        <p:spPr>
          <a:xfrm>
            <a:off x="6206874" y="3440668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62AE006-734B-48DB-9E26-74089905B592}"/>
              </a:ext>
            </a:extLst>
          </p:cNvPr>
          <p:cNvSpPr txBox="1"/>
          <p:nvPr/>
        </p:nvSpPr>
        <p:spPr>
          <a:xfrm>
            <a:off x="6004237" y="4628596"/>
            <a:ext cx="29586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fraction of the actual positive are predicted to be positive?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5FA5080-6190-4854-9FAC-0F8B13DBDDB7}"/>
              </a:ext>
            </a:extLst>
          </p:cNvPr>
          <p:cNvSpPr/>
          <p:nvPr/>
        </p:nvSpPr>
        <p:spPr>
          <a:xfrm>
            <a:off x="1422746" y="3200399"/>
            <a:ext cx="1732554" cy="851196"/>
          </a:xfrm>
          <a:prstGeom prst="rect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A0EB9F4-858D-46EE-A502-4D1DBA278710}"/>
              </a:ext>
            </a:extLst>
          </p:cNvPr>
          <p:cNvSpPr/>
          <p:nvPr/>
        </p:nvSpPr>
        <p:spPr>
          <a:xfrm rot="5400000">
            <a:off x="6892394" y="2771605"/>
            <a:ext cx="1732554" cy="851196"/>
          </a:xfrm>
          <a:prstGeom prst="rect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1440BF7-7E82-4B74-95D1-E7D7D41F5E63}"/>
              </a:ext>
            </a:extLst>
          </p:cNvPr>
          <p:cNvSpPr/>
          <p:nvPr/>
        </p:nvSpPr>
        <p:spPr>
          <a:xfrm>
            <a:off x="2286000" y="3213393"/>
            <a:ext cx="822273" cy="7976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E1C013A-20F4-4C12-AB23-6B1E73641AC7}"/>
              </a:ext>
            </a:extLst>
          </p:cNvPr>
          <p:cNvSpPr/>
          <p:nvPr/>
        </p:nvSpPr>
        <p:spPr>
          <a:xfrm>
            <a:off x="7348555" y="3212840"/>
            <a:ext cx="822273" cy="7976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8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3540" y="352996"/>
            <a:ext cx="3426460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Repo</a:t>
            </a:r>
            <a:r>
              <a:rPr dirty="0"/>
              <a:t>r</a:t>
            </a:r>
            <a:r>
              <a:rPr spc="-5" dirty="0"/>
              <a:t>t</a:t>
            </a:r>
            <a:r>
              <a:rPr lang="zh-TW" altLang="en-US" spc="-5" dirty="0"/>
              <a:t> </a:t>
            </a:r>
            <a:r>
              <a:rPr lang="en-US" altLang="zh-TW" spc="-5" dirty="0"/>
              <a:t>(30%)</a:t>
            </a:r>
            <a:endParaRPr spc="-5" dirty="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92332" y="1219200"/>
            <a:ext cx="8531859" cy="3386183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3200" b="1" spc="-5" dirty="0">
                <a:solidFill>
                  <a:srgbClr val="002060"/>
                </a:solidFill>
                <a:latin typeface="Arial"/>
                <a:cs typeface="Arial"/>
              </a:rPr>
              <a:t>Description of </a:t>
            </a:r>
            <a:r>
              <a:rPr lang="en-US" sz="3200" b="1" spc="-5" dirty="0">
                <a:solidFill>
                  <a:srgbClr val="002060"/>
                </a:solidFill>
                <a:latin typeface="Arial"/>
                <a:cs typeface="Arial"/>
              </a:rPr>
              <a:t>the model and features you used</a:t>
            </a:r>
          </a:p>
          <a:p>
            <a:pPr marL="355600" indent="-342900"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sz="3200" b="1" spc="-5" dirty="0">
                <a:solidFill>
                  <a:srgbClr val="002060"/>
                </a:solidFill>
                <a:latin typeface="Arial"/>
                <a:cs typeface="Arial"/>
              </a:rPr>
              <a:t>Discussion about the importance of the attributes </a:t>
            </a:r>
            <a:r>
              <a:rPr lang="en-US" altLang="zh-TW" sz="3200" b="1" spc="-5" dirty="0">
                <a:solidFill>
                  <a:srgbClr val="002060"/>
                </a:solidFill>
                <a:latin typeface="Arial"/>
                <a:cs typeface="Arial"/>
              </a:rPr>
              <a:t>(e.g., age)</a:t>
            </a:r>
            <a:r>
              <a:rPr lang="en-US" sz="3200" b="1" spc="-5" dirty="0">
                <a:solidFill>
                  <a:srgbClr val="002060"/>
                </a:solidFill>
                <a:latin typeface="Arial"/>
                <a:cs typeface="Arial"/>
              </a:rPr>
              <a:t> for classification. </a:t>
            </a:r>
          </a:p>
          <a:p>
            <a:pPr marL="355600" marR="5080" indent="-342900">
              <a:lnSpc>
                <a:spcPct val="100000"/>
              </a:lnSpc>
              <a:spcBef>
                <a:spcPts val="770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sz="3200" b="1" spc="-5" dirty="0">
                <a:solidFill>
                  <a:srgbClr val="002060"/>
                </a:solidFill>
                <a:latin typeface="Arial"/>
                <a:cs typeface="Arial"/>
              </a:rPr>
              <a:t>Description of how to use the model file</a:t>
            </a:r>
          </a:p>
          <a:p>
            <a:pPr marL="355600" marR="5080" indent="-342900">
              <a:lnSpc>
                <a:spcPct val="100000"/>
              </a:lnSpc>
              <a:spcBef>
                <a:spcPts val="770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sz="3200" b="1" spc="-5" dirty="0">
                <a:solidFill>
                  <a:srgbClr val="002060"/>
                </a:solidFill>
                <a:latin typeface="Arial"/>
                <a:cs typeface="Arial"/>
              </a:rPr>
              <a:t>Summarizing the works</a:t>
            </a:r>
            <a:r>
              <a:rPr sz="3200" b="1" spc="-5" dirty="0">
                <a:solidFill>
                  <a:srgbClr val="002060"/>
                </a:solidFill>
                <a:latin typeface="Arial"/>
                <a:cs typeface="Arial"/>
              </a:rPr>
              <a:t> you have</a:t>
            </a:r>
            <a:r>
              <a:rPr sz="3200" b="1" spc="-90" dirty="0">
                <a:solidFill>
                  <a:srgbClr val="002060"/>
                </a:solidFill>
                <a:latin typeface="Arial"/>
                <a:cs typeface="Arial"/>
              </a:rPr>
              <a:t> </a:t>
            </a:r>
            <a:r>
              <a:rPr sz="3200" b="1" spc="-5" dirty="0">
                <a:solidFill>
                  <a:srgbClr val="002060"/>
                </a:solidFill>
                <a:latin typeface="Arial"/>
                <a:cs typeface="Arial"/>
              </a:rPr>
              <a:t>done</a:t>
            </a:r>
            <a:endParaRPr lang="en-US" sz="3200" b="1" spc="-5" dirty="0">
              <a:solidFill>
                <a:srgbClr val="002060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CE276-8DD7-4926-ACC9-E8E9AF71F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do it!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AA032B3-297F-4737-8F45-54BB6E9DD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921155"/>
            <a:ext cx="5105400" cy="301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21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E3E3020-959C-5643-B46F-AD1940F80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27"/>
            <a:ext cx="9906000" cy="596434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194409F-022A-9A47-8F22-85A1DC3058E4}"/>
              </a:ext>
            </a:extLst>
          </p:cNvPr>
          <p:cNvSpPr/>
          <p:nvPr/>
        </p:nvSpPr>
        <p:spPr>
          <a:xfrm>
            <a:off x="838200" y="3124200"/>
            <a:ext cx="7696200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</a:rPr>
              <a:t>Three patients — a 16-year-old boy with diabetes, a 25-year-old mother and a 75-year-old grandfather — are crammed into a hospital triage tent and struggling to breathe. Only one ventilator is left. Who gets it?</a:t>
            </a: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727927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14502B-7B15-9240-A9E2-D50D261DF4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600"/>
            <a:ext cx="9906000" cy="513914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23549A-97C4-C140-90AF-67756CDD22E4}"/>
              </a:ext>
            </a:extLst>
          </p:cNvPr>
          <p:cNvSpPr/>
          <p:nvPr/>
        </p:nvSpPr>
        <p:spPr>
          <a:xfrm>
            <a:off x="3352800" y="3124200"/>
            <a:ext cx="3505200" cy="369332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</a:rPr>
              <a:t>Do we have a better guideline?</a:t>
            </a: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237885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1327" y="314896"/>
            <a:ext cx="115316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Goa</a:t>
            </a:r>
            <a:r>
              <a:rPr spc="-5" dirty="0"/>
              <a:t>l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61204" y="1371783"/>
            <a:ext cx="8642985" cy="4978927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355600" indent="-343535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6235" algn="l"/>
              </a:tabLst>
            </a:pPr>
            <a:r>
              <a:rPr lang="en-US" sz="3200" b="1" spc="-5" dirty="0">
                <a:solidFill>
                  <a:srgbClr val="002060"/>
                </a:solidFill>
                <a:latin typeface="Arial"/>
                <a:cs typeface="Arial"/>
              </a:rPr>
              <a:t>To build a machine learning model to predict the 30-day mortality of </a:t>
            </a:r>
            <a:r>
              <a:rPr lang="en-US" altLang="zh-TW" sz="3200" b="1" spc="-5" dirty="0">
                <a:solidFill>
                  <a:srgbClr val="002060"/>
                </a:solidFill>
                <a:latin typeface="Arial"/>
                <a:cs typeface="Arial"/>
              </a:rPr>
              <a:t>patients</a:t>
            </a:r>
          </a:p>
          <a:p>
            <a:pPr marL="355600" indent="-343535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6235" algn="l"/>
              </a:tabLst>
            </a:pPr>
            <a:r>
              <a:rPr lang="en-US" altLang="zh-TW" sz="3200" b="1" spc="-5" dirty="0">
                <a:solidFill>
                  <a:srgbClr val="002060"/>
                </a:solidFill>
                <a:latin typeface="Arial"/>
                <a:cs typeface="Arial"/>
              </a:rPr>
              <a:t>That is, whether a patient will die in the hospital within 30 days </a:t>
            </a:r>
          </a:p>
          <a:p>
            <a:pPr marL="355600" indent="-343535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6235" algn="l"/>
              </a:tabLst>
            </a:pPr>
            <a:r>
              <a:rPr lang="en-US" sz="3200" b="1" dirty="0">
                <a:solidFill>
                  <a:srgbClr val="002060"/>
                </a:solidFill>
                <a:latin typeface="Arial"/>
                <a:cs typeface="Arial"/>
              </a:rPr>
              <a:t>To extract features and preprocess the data (e.g., missing data) for classification model training </a:t>
            </a:r>
          </a:p>
          <a:p>
            <a:pPr marL="355600" indent="-343535">
              <a:lnSpc>
                <a:spcPct val="100000"/>
              </a:lnSpc>
              <a:spcBef>
                <a:spcPts val="765"/>
              </a:spcBef>
              <a:buClr>
                <a:srgbClr val="5E574E"/>
              </a:buClr>
              <a:buFont typeface="Arial"/>
              <a:buChar char=""/>
              <a:tabLst>
                <a:tab pos="356235" algn="l"/>
              </a:tabLst>
            </a:pPr>
            <a:endParaRPr lang="en-US" sz="3200" b="1" dirty="0">
              <a:solidFill>
                <a:srgbClr val="002060"/>
              </a:solidFill>
              <a:latin typeface="Arial"/>
              <a:cs typeface="Arial"/>
            </a:endParaRPr>
          </a:p>
          <a:p>
            <a:pPr marL="355600" indent="-343535">
              <a:lnSpc>
                <a:spcPct val="100000"/>
              </a:lnSpc>
              <a:spcBef>
                <a:spcPts val="765"/>
              </a:spcBef>
              <a:buClr>
                <a:srgbClr val="5E574E"/>
              </a:buClr>
              <a:buFont typeface="Arial"/>
              <a:buChar char=""/>
              <a:tabLst>
                <a:tab pos="356235" algn="l"/>
              </a:tabLst>
            </a:pPr>
            <a:endParaRPr lang="en-US" sz="3200" b="1" dirty="0">
              <a:solidFill>
                <a:srgbClr val="002060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pc="-10" dirty="0"/>
              <a:t>Specific Aim</a:t>
            </a:r>
            <a:endParaRPr lang="zh-TW" altLang="en-US" dirty="0"/>
          </a:p>
        </p:txBody>
      </p:sp>
      <p:sp>
        <p:nvSpPr>
          <p:cNvPr id="4" name="object 3"/>
          <p:cNvSpPr txBox="1"/>
          <p:nvPr/>
        </p:nvSpPr>
        <p:spPr>
          <a:xfrm>
            <a:off x="747523" y="1055876"/>
            <a:ext cx="7942580" cy="1211229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sz="3200" b="1" spc="-5" dirty="0">
                <a:solidFill>
                  <a:srgbClr val="002060"/>
                </a:solidFill>
                <a:latin typeface="Arial"/>
                <a:cs typeface="Arial"/>
              </a:rPr>
              <a:t>To predict the future of the patient </a:t>
            </a:r>
          </a:p>
          <a:p>
            <a:pPr marL="812800" lvl="1" indent="-342900"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sz="3200" b="1" spc="-5" dirty="0">
                <a:solidFill>
                  <a:srgbClr val="002060"/>
                </a:solidFill>
                <a:latin typeface="Arial"/>
                <a:cs typeface="Arial"/>
              </a:rPr>
              <a:t>Alive or expired ?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7" name="object 2"/>
          <p:cNvSpPr txBox="1">
            <a:spLocks/>
          </p:cNvSpPr>
          <p:nvPr/>
        </p:nvSpPr>
        <p:spPr>
          <a:xfrm>
            <a:off x="914400" y="2219569"/>
            <a:ext cx="6359592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000" b="1" i="1">
                <a:solidFill>
                  <a:srgbClr val="006699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95"/>
              </a:spcBef>
            </a:pPr>
            <a:r>
              <a:rPr lang="en-US" altLang="zh-TW" sz="3600" kern="0" spc="-10" dirty="0"/>
              <a:t>Part of </a:t>
            </a:r>
            <a:r>
              <a:rPr lang="en-US" sz="3600" kern="0" spc="-10" dirty="0"/>
              <a:t>Dataset </a:t>
            </a:r>
            <a:r>
              <a:rPr lang="en-US" altLang="zh-TW" sz="3600" kern="0" spc="-10" dirty="0"/>
              <a:t>:</a:t>
            </a:r>
            <a:endParaRPr lang="en-US" sz="3600" kern="0" spc="-10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50DAC8F-4059-4BED-B5E1-90C7D40E8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9" y="2971800"/>
            <a:ext cx="9674859" cy="276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166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9335C7-331B-41FF-B270-18D3EDCD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40" y="352996"/>
            <a:ext cx="9138919" cy="635000"/>
          </a:xfrm>
        </p:spPr>
        <p:txBody>
          <a:bodyPr/>
          <a:lstStyle/>
          <a:p>
            <a:r>
              <a:rPr lang="en-US" altLang="zh-TW" dirty="0"/>
              <a:t>About Training</a:t>
            </a:r>
            <a:r>
              <a:rPr lang="zh-TW" altLang="en-US" dirty="0"/>
              <a:t> </a:t>
            </a:r>
            <a:r>
              <a:rPr lang="en-US" altLang="zh-TW" dirty="0"/>
              <a:t>Dataset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9688ADD-282D-4A5D-8CC1-97ED5BFB2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540" y="1353343"/>
            <a:ext cx="9318625" cy="3908762"/>
          </a:xfrm>
        </p:spPr>
        <p:txBody>
          <a:bodyPr/>
          <a:lstStyle/>
          <a:p>
            <a:pPr marL="12700" algn="l">
              <a:spcBef>
                <a:spcPts val="865"/>
              </a:spcBef>
              <a:buClr>
                <a:srgbClr val="5E574E"/>
              </a:buClr>
              <a:tabLst>
                <a:tab pos="355600" algn="l"/>
              </a:tabLst>
            </a:pPr>
            <a:r>
              <a:rPr lang="en-US" altLang="zh-TW" sz="3200" b="1" dirty="0">
                <a:solidFill>
                  <a:srgbClr val="FF0000"/>
                </a:solidFill>
              </a:rPr>
              <a:t>Please keep the data confidential!</a:t>
            </a:r>
          </a:p>
          <a:p>
            <a:pPr marL="355600" indent="-342900" algn="l"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3200" b="1" dirty="0">
                <a:solidFill>
                  <a:schemeClr val="tx2">
                    <a:lumMod val="75000"/>
                  </a:schemeClr>
                </a:solidFill>
              </a:rPr>
              <a:t>There are </a:t>
            </a:r>
            <a:r>
              <a:rPr lang="en-US" altLang="zh-TW" sz="3200" b="1" dirty="0">
                <a:solidFill>
                  <a:srgbClr val="002060"/>
                </a:solidFill>
                <a:latin typeface="Arial"/>
                <a:cs typeface="Arial"/>
              </a:rPr>
              <a:t>1,834</a:t>
            </a:r>
            <a:r>
              <a:rPr lang="en-US" altLang="zh-TW" sz="3200" b="1" dirty="0">
                <a:solidFill>
                  <a:schemeClr val="tx2">
                    <a:lumMod val="75000"/>
                  </a:schemeClr>
                </a:solidFill>
              </a:rPr>
              <a:t> patients in the training dataset and each with a unique ID and 47 attributes.</a:t>
            </a:r>
          </a:p>
          <a:p>
            <a:pPr marL="355600" indent="-342900" algn="l"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3200" b="1" dirty="0">
                <a:solidFill>
                  <a:schemeClr val="tx2">
                    <a:lumMod val="75000"/>
                  </a:schemeClr>
                </a:solidFill>
              </a:rPr>
              <a:t>The dimensionality of the data is </a:t>
            </a:r>
            <a:r>
              <a:rPr lang="en-US" altLang="zh-TW" sz="3200" b="1" dirty="0">
                <a:solidFill>
                  <a:srgbClr val="002060"/>
                </a:solidFill>
                <a:latin typeface="Arial"/>
                <a:cs typeface="Arial"/>
              </a:rPr>
              <a:t>1,834 </a:t>
            </a:r>
            <a:r>
              <a:rPr lang="en-US" altLang="zh-TW" sz="3200" b="1" dirty="0">
                <a:solidFill>
                  <a:schemeClr val="tx2">
                    <a:lumMod val="75000"/>
                  </a:schemeClr>
                </a:solidFill>
              </a:rPr>
              <a:t>*48</a:t>
            </a:r>
            <a:endParaRPr lang="en-US" altLang="zh-TW" sz="3200" b="1" dirty="0">
              <a:solidFill>
                <a:srgbClr val="002060"/>
              </a:solidFill>
              <a:latin typeface="Arial"/>
              <a:cs typeface="Arial"/>
            </a:endParaRPr>
          </a:p>
          <a:p>
            <a:pPr marL="355600" indent="-342900" algn="l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3200" b="1" dirty="0">
                <a:solidFill>
                  <a:srgbClr val="002060"/>
                </a:solidFill>
                <a:latin typeface="Arial"/>
                <a:cs typeface="Arial"/>
              </a:rPr>
              <a:t>1,834</a:t>
            </a:r>
            <a:r>
              <a:rPr lang="en-US" altLang="zh-TW" sz="3200" b="1" dirty="0">
                <a:solidFill>
                  <a:schemeClr val="tx2">
                    <a:lumMod val="75000"/>
                  </a:schemeClr>
                </a:solidFill>
              </a:rPr>
              <a:t> hospital outcome for all patients will be provided and used as the labels.</a:t>
            </a:r>
            <a:endParaRPr lang="en-US" altLang="zh-TW" sz="3200" b="1" dirty="0">
              <a:solidFill>
                <a:srgbClr val="002060"/>
              </a:solidFill>
              <a:latin typeface="Arial"/>
              <a:cs typeface="Arial"/>
            </a:endParaRPr>
          </a:p>
          <a:p>
            <a:pPr marL="355600" indent="-342900" algn="l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endParaRPr lang="en-US" altLang="zh-TW" sz="3200" b="1" dirty="0">
              <a:solidFill>
                <a:srgbClr val="00206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7983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E7B68-D3A5-D647-A960-F168C0089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Data description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9B772CA-4470-F04D-AAB6-005797ACA1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12095"/>
              </p:ext>
            </p:extLst>
          </p:nvPr>
        </p:nvGraphicFramePr>
        <p:xfrm>
          <a:off x="220979" y="1122781"/>
          <a:ext cx="4732020" cy="20043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9220">
                  <a:extLst>
                    <a:ext uri="{9D8B030D-6E8A-4147-A177-3AD203B41FA5}">
                      <a16:colId xmlns:a16="http://schemas.microsoft.com/office/drawing/2014/main" val="2972058039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389965046"/>
                    </a:ext>
                  </a:extLst>
                </a:gridCol>
              </a:tblGrid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age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age on admission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8699278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sex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sex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6067444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admission_datetime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date of admission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149500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ed_diagnosis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primary symptom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1872442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mechvent_fla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indicator for mechanical ventilation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9570019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vitals_temp_ed_first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body temperature at ED triage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328651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vitals_sbp_ed_first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systolic blood pressure at ED triage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886405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vitals_dbp_ed_first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diastolic blood pressure at ED triage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9150900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vitals_hr_ed_first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heart rate at ED triage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5947674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vitals_spo2_ed_first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SpO2 at ED triage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16405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54FB688-3AED-304E-AB9A-AD834F948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115136"/>
              </p:ext>
            </p:extLst>
          </p:nvPr>
        </p:nvGraphicFramePr>
        <p:xfrm>
          <a:off x="5105400" y="1132941"/>
          <a:ext cx="4648200" cy="48758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32125">
                  <a:extLst>
                    <a:ext uri="{9D8B030D-6E8A-4147-A177-3AD203B41FA5}">
                      <a16:colId xmlns:a16="http://schemas.microsoft.com/office/drawing/2014/main" val="1560081724"/>
                    </a:ext>
                  </a:extLst>
                </a:gridCol>
                <a:gridCol w="2416075">
                  <a:extLst>
                    <a:ext uri="{9D8B030D-6E8A-4147-A177-3AD203B41FA5}">
                      <a16:colId xmlns:a16="http://schemas.microsoft.com/office/drawing/2014/main" val="1242621062"/>
                    </a:ext>
                  </a:extLst>
                </a:gridCol>
              </a:tblGrid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lab_sodium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sodium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668740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lab_leukocyte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leukocyte count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85814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lab_mean_platelet_volume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mean platelet volume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68554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lab_neutrophil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neutrophil count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1720778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lab_alt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alanine </a:t>
                      </a:r>
                      <a:r>
                        <a:rPr lang="en-US" sz="1200" u="none" strike="noStrike" dirty="0" err="1">
                          <a:effectLst/>
                        </a:rPr>
                        <a:t>aminostransferase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6721280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lab_ddimer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d-dimer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3716026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lab_inr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international normalized ratio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2143817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lab_mch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mean corpuscular hemoglobin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8021422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lab_creatinine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creatinine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644322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lab_mcv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mean corpuscular volume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149352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lab_aptt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activated partial thromboplastin time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599734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lab_platelet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platelet count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059638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lab_lymphocyte_percentage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lymphocyte percentage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563156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lab_glucose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glucose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6804237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lab_neutrophil_percentage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neutrophil percentage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5451195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lab_ldh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lactate dehydrogenase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870175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lab_prothrombin_activity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prothrombin activity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663843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lab_urea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urea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965522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lab_lymphocyte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lymphocyte count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0617417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lab_crp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c-</a:t>
                      </a:r>
                      <a:r>
                        <a:rPr lang="en-US" sz="1200" u="none" strike="noStrike" dirty="0" err="1">
                          <a:effectLst/>
                        </a:rPr>
                        <a:t>reative</a:t>
                      </a:r>
                      <a:r>
                        <a:rPr lang="en-US" sz="1200" u="none" strike="noStrike" dirty="0">
                          <a:effectLst/>
                        </a:rPr>
                        <a:t> protein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251859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lab_rdw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red blood cell distribution width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875952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lab_hemoglobin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hemoglobin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791014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lab_rbc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red blood cell count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477559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lab_hct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hematocrit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6402527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lab_potassium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potassium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328749"/>
                  </a:ext>
                </a:extLst>
              </a:tr>
              <a:tr h="17157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lab_ast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serum aspartate aminotransferase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652" marR="4652" marT="4652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58532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B4D6923-64B0-824D-A182-6091AC45E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3958394"/>
              </p:ext>
            </p:extLst>
          </p:nvPr>
        </p:nvGraphicFramePr>
        <p:xfrm>
          <a:off x="220979" y="3261876"/>
          <a:ext cx="4732020" cy="359612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9220">
                  <a:extLst>
                    <a:ext uri="{9D8B030D-6E8A-4147-A177-3AD203B41FA5}">
                      <a16:colId xmlns:a16="http://schemas.microsoft.com/office/drawing/2014/main" val="44226546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022088216"/>
                    </a:ext>
                  </a:extLst>
                </a:gridCol>
              </a:tblGrid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pmhx_diabetes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indicator for comorbidity: diabetes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88482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pmhx_hld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indicator for comorbidity: hyperlipidemia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7045318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pmhx_htn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indicator for comorbidity: hypertension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241914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pmhx_ihd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indicator for comorbidity: ischemic heart disease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0029464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pmhx_ckd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indicator for comorbidity: chronic kidney disease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4238188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pmhx_copd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indicator for comorbidity: chronic obstructive pulmonary disease</a:t>
                      </a:r>
                      <a:r>
                        <a:rPr lang="en-TW" sz="12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8696103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pmhx_asthma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indicator for comorbidity: asthma</a:t>
                      </a:r>
                      <a:endParaRPr lang="en-TW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b"/>
                      <a:endParaRPr lang="en-US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253073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pmhx_activecancer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indicator for comorbidity: cancer</a:t>
                      </a:r>
                      <a:endParaRPr lang="en-TW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b"/>
                      <a:endParaRPr lang="en-US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1091046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pmhx_chronicliver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indicator for comorbidity: chronic liver disease</a:t>
                      </a:r>
                      <a:endParaRPr lang="en-TW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b"/>
                      <a:endParaRPr lang="en-US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724857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pmhx_stroke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indicator for comorbidity: stroke</a:t>
                      </a:r>
                      <a:endParaRPr lang="en-TW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b"/>
                      <a:endParaRPr lang="en-US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950646"/>
                  </a:ext>
                </a:extLst>
              </a:tr>
              <a:tr h="2004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pmhx_chf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indicator for comorbidity: chronic heart failure</a:t>
                      </a:r>
                      <a:endParaRPr lang="en-TW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b"/>
                      <a:endParaRPr lang="en-US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00821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 err="1">
                          <a:effectLst/>
                        </a:rPr>
                        <a:t>pmhx_dementia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>
                          <a:effectLst/>
                        </a:rPr>
                        <a:t>indicator for comorbidity: </a:t>
                      </a:r>
                      <a:r>
                        <a:rPr lang="en-US" sz="120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dementia</a:t>
                      </a:r>
                      <a:endParaRPr lang="en-TW" sz="1200" u="none" strike="noStrik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807" marR="4807" marT="4807" marB="0" anchor="b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48742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5077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3540" y="352996"/>
            <a:ext cx="3356610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Assignment</a:t>
            </a:r>
            <a:r>
              <a:rPr spc="-15" dirty="0"/>
              <a:t> </a:t>
            </a:r>
            <a:r>
              <a:rPr lang="en-US" altLang="zh-TW" spc="-5" dirty="0"/>
              <a:t>2</a:t>
            </a:r>
            <a:endParaRPr spc="-5" dirty="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04800" y="1066800"/>
            <a:ext cx="8686800" cy="3809376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it individually! </a:t>
            </a:r>
          </a:p>
          <a:p>
            <a:pPr marL="355600" indent="-342900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Announce date:</a:t>
            </a:r>
            <a:r>
              <a:rPr sz="2400" spc="-7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2400" spc="-1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2020/</a:t>
            </a:r>
            <a:r>
              <a:rPr lang="en-US" altLang="zh-TW" sz="2400" spc="-1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2400" spc="-1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/22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5600" indent="-342900">
              <a:lnSpc>
                <a:spcPct val="100000"/>
              </a:lnSpc>
              <a:spcBef>
                <a:spcPts val="865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Deadline for prediction, report, </a:t>
            </a:r>
            <a:r>
              <a:rPr lang="en-US" altLang="zh-TW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model: </a:t>
            </a:r>
            <a:r>
              <a:rPr lang="en-US" altLang="zh-TW" sz="2400" spc="-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2020/11/12 23:59 </a:t>
            </a:r>
          </a:p>
          <a:p>
            <a:pPr marL="12700">
              <a:spcBef>
                <a:spcPts val="770"/>
              </a:spcBef>
            </a:pPr>
            <a:r>
              <a:rPr lang="en-US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No score if the model is not provided.</a:t>
            </a:r>
            <a:endParaRPr sz="2400" spc="-5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5600" marR="294640" indent="-342900">
              <a:lnSpc>
                <a:spcPct val="100000"/>
              </a:lnSpc>
              <a:spcBef>
                <a:spcPts val="770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Hand in your </a:t>
            </a:r>
            <a:r>
              <a:rPr lang="en-US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files separately </a:t>
            </a:r>
            <a:r>
              <a:rPr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US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following format</a:t>
            </a:r>
            <a:endParaRPr lang="en-US" sz="2400" spc="-5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12800" marR="294640" lvl="1" indent="-342900">
              <a:spcBef>
                <a:spcPts val="770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Prediction: </a:t>
            </a:r>
            <a:r>
              <a:rPr sz="2400" spc="-735" dirty="0">
                <a:solidFill>
                  <a:srgbClr val="5E57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tudent </a:t>
            </a:r>
            <a:r>
              <a:rPr sz="2400" spc="-5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</a:t>
            </a:r>
            <a:r>
              <a:rPr lang="en-US" sz="2400" spc="-5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.csv</a:t>
            </a:r>
            <a:r>
              <a:rPr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TW" sz="2400" spc="-5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12800" marR="294640" lvl="1" indent="-342900">
              <a:spcBef>
                <a:spcPts val="770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Report: student ID_HW2_Report.pdf</a:t>
            </a:r>
            <a:r>
              <a:rPr lang="en-US" altLang="zh-TW" sz="2400" spc="-735" dirty="0">
                <a:solidFill>
                  <a:srgbClr val="5E57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marL="812800" marR="294640" lvl="1" indent="-342900">
              <a:spcBef>
                <a:spcPts val="770"/>
              </a:spcBef>
              <a:buClr>
                <a:srgbClr val="5E574E"/>
              </a:buClr>
              <a:buFont typeface="Arial"/>
              <a:buChar char=""/>
              <a:tabLst>
                <a:tab pos="355600" algn="l"/>
              </a:tabLst>
            </a:pPr>
            <a:r>
              <a:rPr lang="en-US" altLang="zh-TW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odel: </a:t>
            </a:r>
            <a:r>
              <a:rPr lang="en-US" altLang="zh-TW" sz="2400" spc="-5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 ID_HW2_Model</a:t>
            </a:r>
            <a:endParaRPr lang="en-US" altLang="zh-TW" sz="2400" spc="-5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252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1223" y="304800"/>
            <a:ext cx="360934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Grading</a:t>
            </a:r>
            <a:r>
              <a:rPr spc="-65" dirty="0"/>
              <a:t> </a:t>
            </a:r>
            <a:r>
              <a:rPr spc="-5" dirty="0"/>
              <a:t>Policy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5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graphicFrame>
        <p:nvGraphicFramePr>
          <p:cNvPr id="3" name="object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997194"/>
              </p:ext>
            </p:extLst>
          </p:nvPr>
        </p:nvGraphicFramePr>
        <p:xfrm>
          <a:off x="360743" y="1371600"/>
          <a:ext cx="8630857" cy="14935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39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69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pPr marL="90805" marR="1206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sz="2800" b="1" dirty="0">
                          <a:solidFill>
                            <a:srgbClr val="002060"/>
                          </a:solidFill>
                          <a:latin typeface="Arial"/>
                          <a:cs typeface="Arial"/>
                        </a:rPr>
                        <a:t>Item</a:t>
                      </a:r>
                      <a:endParaRPr sz="2800" dirty="0">
                        <a:latin typeface="Arial"/>
                        <a:cs typeface="Arial"/>
                      </a:endParaRPr>
                    </a:p>
                  </a:txBody>
                  <a:tcPr marL="0" marR="0" marT="355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sz="2800" b="1" spc="-10" dirty="0">
                          <a:solidFill>
                            <a:srgbClr val="002060"/>
                          </a:solidFill>
                          <a:latin typeface="Arial"/>
                          <a:cs typeface="Arial"/>
                        </a:rPr>
                        <a:t>Score</a:t>
                      </a:r>
                      <a:endParaRPr sz="2800">
                        <a:latin typeface="Arial"/>
                        <a:cs typeface="Arial"/>
                      </a:endParaRPr>
                    </a:p>
                  </a:txBody>
                  <a:tcPr marL="0" marR="0" marT="3556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FF66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7679">
                <a:tc>
                  <a:txBody>
                    <a:bodyPr/>
                    <a:lstStyle/>
                    <a:p>
                      <a:pPr marL="90805" marR="12065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rgbClr val="002060"/>
                          </a:solidFill>
                          <a:latin typeface="Arial"/>
                          <a:cs typeface="Arial"/>
                        </a:rPr>
                        <a:t>Report</a:t>
                      </a:r>
                      <a:endParaRPr lang="en-US" altLang="zh-TW" sz="2400" dirty="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3CB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lang="en-US" altLang="zh-TW" sz="2600" b="1" spc="5" dirty="0">
                          <a:solidFill>
                            <a:srgbClr val="002060"/>
                          </a:solidFill>
                          <a:latin typeface="Arial"/>
                          <a:cs typeface="Arial"/>
                        </a:rPr>
                        <a:t>30</a:t>
                      </a:r>
                      <a:r>
                        <a:rPr sz="2600" b="1" spc="5" dirty="0">
                          <a:solidFill>
                            <a:srgbClr val="002060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381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3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pPr marL="91440" marR="12065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29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>
                          <a:solidFill>
                            <a:srgbClr val="002060"/>
                          </a:solidFill>
                          <a:latin typeface="Arial"/>
                          <a:cs typeface="Arial"/>
                        </a:rPr>
                        <a:t>Model</a:t>
                      </a:r>
                      <a:r>
                        <a:rPr lang="en-US" altLang="zh-TW" sz="2400" b="1" baseline="0" dirty="0">
                          <a:solidFill>
                            <a:srgbClr val="002060"/>
                          </a:solidFill>
                          <a:latin typeface="Arial"/>
                          <a:cs typeface="Arial"/>
                        </a:rPr>
                        <a:t> performance</a:t>
                      </a:r>
                      <a:endParaRPr lang="en-US" altLang="zh-TW" sz="2400" dirty="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FFEAE7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lang="en-US" altLang="zh-TW" sz="2600" b="1" spc="5" dirty="0">
                          <a:solidFill>
                            <a:srgbClr val="002060"/>
                          </a:solidFill>
                          <a:latin typeface="Arial"/>
                          <a:cs typeface="Arial"/>
                        </a:rPr>
                        <a:t>70</a:t>
                      </a:r>
                      <a:r>
                        <a:rPr sz="2600" b="1" spc="5" dirty="0">
                          <a:solidFill>
                            <a:srgbClr val="002060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2600" dirty="0">
                        <a:latin typeface="Arial"/>
                        <a:cs typeface="Arial"/>
                      </a:endParaRPr>
                    </a:p>
                  </a:txBody>
                  <a:tcPr marL="0" marR="0" marT="36830" marB="0">
                    <a:lnL w="12700">
                      <a:solidFill>
                        <a:srgbClr val="FFFFFF"/>
                      </a:solidFill>
                      <a:prstDash val="solid"/>
                    </a:lnL>
                    <a:lnR w="12700">
                      <a:solidFill>
                        <a:srgbClr val="FFFFFF"/>
                      </a:solidFill>
                      <a:prstDash val="solid"/>
                    </a:lnR>
                    <a:lnT w="12700">
                      <a:solidFill>
                        <a:srgbClr val="FFFFFF"/>
                      </a:solidFill>
                      <a:prstDash val="solid"/>
                    </a:lnT>
                    <a:lnB w="12700">
                      <a:solidFill>
                        <a:srgbClr val="FFFFFF"/>
                      </a:solidFill>
                      <a:prstDash val="solid"/>
                    </a:lnB>
                    <a:solidFill>
                      <a:srgbClr val="FFEA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1109</TotalTime>
  <Words>766</Words>
  <Application>Microsoft Office PowerPoint</Application>
  <PresentationFormat>A4 Paper (210x297 mm)</PresentationFormat>
  <Paragraphs>169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新細明體</vt:lpstr>
      <vt:lpstr>Arial</vt:lpstr>
      <vt:lpstr>Calibri</vt:lpstr>
      <vt:lpstr>Georgia</vt:lpstr>
      <vt:lpstr>Office Theme</vt:lpstr>
      <vt:lpstr>PowerPoint Presentation</vt:lpstr>
      <vt:lpstr>PowerPoint Presentation</vt:lpstr>
      <vt:lpstr>PowerPoint Presentation</vt:lpstr>
      <vt:lpstr>Goal</vt:lpstr>
      <vt:lpstr>Specific Aim</vt:lpstr>
      <vt:lpstr>About Training Dataset</vt:lpstr>
      <vt:lpstr>Data description</vt:lpstr>
      <vt:lpstr>Assignment 2</vt:lpstr>
      <vt:lpstr>Grading Policy</vt:lpstr>
      <vt:lpstr>Grading Policy of Model (70%)</vt:lpstr>
      <vt:lpstr>Precision and Recall</vt:lpstr>
      <vt:lpstr>Report (30%)</vt:lpstr>
      <vt:lpstr>Let’s do 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Graphics</dc:title>
  <dc:subject>Overview</dc:subject>
  <dc:creator>Ruen-Rone Lee</dc:creator>
  <cp:lastModifiedBy>Bruce</cp:lastModifiedBy>
  <cp:revision>84</cp:revision>
  <dcterms:created xsi:type="dcterms:W3CDTF">2020-09-22T08:31:53Z</dcterms:created>
  <dcterms:modified xsi:type="dcterms:W3CDTF">2020-10-22T03:47:21Z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2020-04-15T00:00:00Z</vt:filetime>
  </property>
  <property fmtid="{D5CDD505-2E9C-101B-9397-08002B2CF9AE}" pid="3" name="Creator">
    <vt:lpwstr>Acrobat PDFMaker 17 for PowerPoint</vt:lpwstr>
  </property>
  <property fmtid="{D5CDD505-2E9C-101B-9397-08002B2CF9AE}" pid="4" name="LastSaved">
    <vt:filetime>2020-09-22T00:00:00Z</vt:filetime>
  </property>
</Properties>
</file>